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72" r:id="rId3"/>
    <p:sldId id="273" r:id="rId4"/>
    <p:sldId id="274" r:id="rId5"/>
    <p:sldId id="275" r:id="rId6"/>
    <p:sldId id="276" r:id="rId7"/>
    <p:sldId id="290" r:id="rId8"/>
    <p:sldId id="278" r:id="rId9"/>
    <p:sldId id="279" r:id="rId10"/>
    <p:sldId id="28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04-08-2021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/>
              <a:t>Open Source Business </a:t>
            </a:r>
            <a:r>
              <a:rPr lang="en-IN" dirty="0" smtClean="0"/>
              <a:t>Model </a:t>
            </a:r>
            <a:r>
              <a:rPr lang="en-IN" smtClean="0"/>
              <a:t>– </a:t>
            </a:r>
            <a:br>
              <a:rPr lang="en-IN" smtClean="0"/>
            </a:br>
            <a:r>
              <a:rPr lang="en-IN" smtClean="0"/>
              <a:t>Dual </a:t>
            </a:r>
            <a:r>
              <a:rPr lang="en-IN" dirty="0" smtClean="0"/>
              <a:t>licensing and </a:t>
            </a:r>
            <a:r>
              <a:rPr lang="en-IN" smtClean="0"/>
              <a:t>Open Core Model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Open- Core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IN" dirty="0" err="1" smtClean="0"/>
              <a:t>GitLab</a:t>
            </a:r>
            <a:r>
              <a:rPr lang="en-IN" dirty="0" smtClean="0"/>
              <a:t> </a:t>
            </a:r>
            <a:r>
              <a:rPr lang="en-IN" dirty="0"/>
              <a:t>CE (Community Edition) is under a MIT-style open source license, while </a:t>
            </a:r>
            <a:r>
              <a:rPr lang="en-IN" dirty="0" err="1"/>
              <a:t>GitLab</a:t>
            </a:r>
            <a:r>
              <a:rPr lang="en-IN" dirty="0"/>
              <a:t> EE (Enterprise Edition) is under a commercial license.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IN" dirty="0" smtClean="0"/>
              <a:t>Initially, Elastic's </a:t>
            </a:r>
            <a:r>
              <a:rPr lang="en-IN" dirty="0"/>
              <a:t>core, which includes </a:t>
            </a:r>
            <a:r>
              <a:rPr lang="en-IN" dirty="0" err="1"/>
              <a:t>Elasticsearch</a:t>
            </a:r>
            <a:r>
              <a:rPr lang="en-IN" dirty="0"/>
              <a:t>, </a:t>
            </a:r>
            <a:r>
              <a:rPr lang="en-IN" dirty="0" err="1"/>
              <a:t>Kibana</a:t>
            </a:r>
            <a:r>
              <a:rPr lang="en-IN" dirty="0"/>
              <a:t>, </a:t>
            </a:r>
            <a:r>
              <a:rPr lang="en-IN" dirty="0" err="1"/>
              <a:t>Logstash</a:t>
            </a:r>
            <a:r>
              <a:rPr lang="en-IN" dirty="0"/>
              <a:t> and Beats, is under an Apache 2.0 license, while additional plugins are distributed under Elastic's own proprietary license.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 smtClean="0"/>
              <a:t>Open Source Business Model – </a:t>
            </a:r>
          </a:p>
          <a:p>
            <a:r>
              <a:rPr lang="en-IN" dirty="0" smtClean="0"/>
              <a:t>Selling </a:t>
            </a:r>
            <a:r>
              <a:rPr lang="en-IN" dirty="0"/>
              <a:t>users, services and merchandise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Source Business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Open </a:t>
            </a:r>
            <a:r>
              <a:rPr lang="en-IN" dirty="0"/>
              <a:t>source software </a:t>
            </a:r>
            <a:r>
              <a:rPr lang="en-IN" dirty="0" smtClean="0"/>
              <a:t>companies use various business models in order to </a:t>
            </a:r>
            <a:r>
              <a:rPr lang="en-IN" dirty="0"/>
              <a:t>keep themselves financially viable and successful</a:t>
            </a:r>
          </a:p>
          <a:p>
            <a:pPr>
              <a:lnSpc>
                <a:spcPct val="150000"/>
              </a:lnSpc>
            </a:pPr>
            <a:r>
              <a:rPr lang="en-IN" dirty="0"/>
              <a:t>In traditional commercial business model, companies earn through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Sale of software products – Product based companies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Sale of software development services – Project based companies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Sale of support services </a:t>
            </a:r>
          </a:p>
          <a:p>
            <a:pPr>
              <a:lnSpc>
                <a:spcPct val="150000"/>
              </a:lnSpc>
            </a:pP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Companies </a:t>
            </a:r>
            <a:r>
              <a:rPr lang="en-IN" dirty="0"/>
              <a:t>that </a:t>
            </a:r>
            <a:r>
              <a:rPr lang="en-IN" dirty="0" smtClean="0"/>
              <a:t>create </a:t>
            </a:r>
            <a:r>
              <a:rPr lang="en-IN" dirty="0"/>
              <a:t>and promote open source software are sometimes referred to as 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Commercial Open Source Software companies (COSS), or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Professional Open Source Software companies (POSS)</a:t>
            </a:r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Source Business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Business models used by companies involved in open source software development:</a:t>
            </a:r>
          </a:p>
          <a:p>
            <a:endParaRPr lang="en-US" sz="1200" dirty="0"/>
          </a:p>
          <a:p>
            <a:r>
              <a:rPr lang="en-IN" dirty="0"/>
              <a:t>Selling intellectual property – the code itself</a:t>
            </a:r>
          </a:p>
          <a:p>
            <a:pPr lvl="1"/>
            <a:r>
              <a:rPr lang="en-IN" dirty="0"/>
              <a:t>Dual Licensing</a:t>
            </a:r>
          </a:p>
          <a:p>
            <a:pPr lvl="1"/>
            <a:r>
              <a:rPr lang="en-IN" dirty="0"/>
              <a:t>Open – Core </a:t>
            </a:r>
          </a:p>
          <a:p>
            <a:endParaRPr lang="en-IN" sz="1200" dirty="0"/>
          </a:p>
          <a:p>
            <a:r>
              <a:rPr lang="en-IN" dirty="0"/>
              <a:t>Selling users</a:t>
            </a:r>
          </a:p>
          <a:p>
            <a:pPr lvl="1"/>
            <a:r>
              <a:rPr lang="en-IN" dirty="0"/>
              <a:t>Advertising-supported software</a:t>
            </a:r>
          </a:p>
          <a:p>
            <a:pPr lvl="1"/>
            <a:r>
              <a:rPr lang="en-IN" dirty="0"/>
              <a:t>Partnership with funding organizations</a:t>
            </a:r>
          </a:p>
          <a:p>
            <a:endParaRPr lang="en-US" sz="1200" dirty="0"/>
          </a:p>
          <a:p>
            <a:r>
              <a:rPr lang="en-IN" dirty="0"/>
              <a:t>Selling support services</a:t>
            </a:r>
          </a:p>
          <a:p>
            <a:pPr lvl="1"/>
            <a:r>
              <a:rPr lang="en-IN" dirty="0"/>
              <a:t>Selling support and consultancy services</a:t>
            </a:r>
          </a:p>
          <a:p>
            <a:pPr lvl="1"/>
            <a:r>
              <a:rPr lang="en-IN" dirty="0"/>
              <a:t>Selling branded merchandise</a:t>
            </a:r>
          </a:p>
          <a:p>
            <a:pPr lvl="1"/>
            <a:r>
              <a:rPr lang="en-IN" dirty="0"/>
              <a:t>Software as a Service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7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 </a:t>
            </a:r>
            <a:r>
              <a:rPr lang="en-US" dirty="0" smtClean="0"/>
              <a:t>Licensing </a:t>
            </a:r>
            <a:r>
              <a:rPr lang="en-IN" dirty="0"/>
              <a:t>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In this model, the </a:t>
            </a:r>
            <a:r>
              <a:rPr lang="en-IN" dirty="0" smtClean="0"/>
              <a:t>OSS is </a:t>
            </a:r>
            <a:r>
              <a:rPr lang="en-IN" dirty="0"/>
              <a:t>licensed by the POSS company under </a:t>
            </a:r>
            <a:r>
              <a:rPr lang="en-IN" dirty="0" smtClean="0"/>
              <a:t>two licenses: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an </a:t>
            </a:r>
            <a:r>
              <a:rPr lang="en-IN" dirty="0"/>
              <a:t>open source license </a:t>
            </a:r>
            <a:r>
              <a:rPr lang="en-IN" dirty="0" smtClean="0"/>
              <a:t>- using the GPL license, and 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a </a:t>
            </a:r>
            <a:r>
              <a:rPr lang="en-IN" dirty="0"/>
              <a:t>commercial </a:t>
            </a:r>
            <a:r>
              <a:rPr lang="en-IN" dirty="0" smtClean="0"/>
              <a:t>license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the </a:t>
            </a:r>
            <a:r>
              <a:rPr lang="en-IN" dirty="0" smtClean="0"/>
              <a:t>company </a:t>
            </a:r>
            <a:r>
              <a:rPr lang="en-IN" dirty="0"/>
              <a:t>generates revenue </a:t>
            </a:r>
            <a:r>
              <a:rPr lang="en-IN" dirty="0" smtClean="0"/>
              <a:t>by selling the OSS </a:t>
            </a:r>
            <a:r>
              <a:rPr lang="en-IN" dirty="0"/>
              <a:t>under </a:t>
            </a:r>
            <a:r>
              <a:rPr lang="en-IN" dirty="0" smtClean="0"/>
              <a:t>the </a:t>
            </a:r>
            <a:r>
              <a:rPr lang="en-IN" dirty="0"/>
              <a:t>commercial license.</a:t>
            </a:r>
          </a:p>
          <a:p>
            <a:pPr>
              <a:lnSpc>
                <a:spcPct val="150000"/>
              </a:lnSpc>
            </a:pPr>
            <a:endParaRPr lang="en-IN" sz="1050" dirty="0"/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Why would a consumer of </a:t>
            </a:r>
            <a:r>
              <a:rPr lang="en-IN" dirty="0" smtClean="0">
                <a:solidFill>
                  <a:srgbClr val="C00000"/>
                </a:solidFill>
              </a:rPr>
              <a:t>OSS buy a license from a company by paying a heavy amount for a software which </a:t>
            </a:r>
            <a:r>
              <a:rPr lang="en-IN" dirty="0">
                <a:solidFill>
                  <a:srgbClr val="C00000"/>
                </a:solidFill>
              </a:rPr>
              <a:t>is </a:t>
            </a:r>
            <a:r>
              <a:rPr lang="en-IN" dirty="0" smtClean="0">
                <a:solidFill>
                  <a:srgbClr val="C00000"/>
                </a:solidFill>
              </a:rPr>
              <a:t>already </a:t>
            </a:r>
            <a:r>
              <a:rPr lang="en-IN" dirty="0">
                <a:solidFill>
                  <a:srgbClr val="C00000"/>
                </a:solidFill>
              </a:rPr>
              <a:t>available </a:t>
            </a:r>
            <a:r>
              <a:rPr lang="en-IN" dirty="0" smtClean="0">
                <a:solidFill>
                  <a:srgbClr val="C00000"/>
                </a:solidFill>
              </a:rPr>
              <a:t>freely and at no cost? </a:t>
            </a:r>
            <a:endParaRPr lang="en-I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/>
              <a:t>This is </a:t>
            </a:r>
            <a:r>
              <a:rPr lang="en-IN" dirty="0" smtClean="0"/>
              <a:t>necessary </a:t>
            </a:r>
            <a:r>
              <a:rPr lang="en-IN" dirty="0"/>
              <a:t>when the consumer wants to link his own proprietary software to the </a:t>
            </a:r>
            <a:r>
              <a:rPr lang="en-IN" dirty="0" smtClean="0"/>
              <a:t>OSS, </a:t>
            </a:r>
            <a:r>
              <a:rPr lang="en-IN" dirty="0"/>
              <a:t>but does not want this to cause its proprietary software to become open </a:t>
            </a:r>
            <a:r>
              <a:rPr lang="en-IN" dirty="0" smtClean="0"/>
              <a:t>source; </a:t>
            </a:r>
            <a:r>
              <a:rPr lang="en-IN" dirty="0"/>
              <a:t>as it would under the GPL license. 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9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</a:t>
            </a:r>
            <a:r>
              <a:rPr lang="en-US" dirty="0" smtClean="0"/>
              <a:t>Licensing </a:t>
            </a:r>
            <a:r>
              <a:rPr lang="en-IN" dirty="0"/>
              <a:t>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According to the </a:t>
            </a:r>
            <a:r>
              <a:rPr lang="en-IN" dirty="0"/>
              <a:t>GPL license, </a:t>
            </a:r>
            <a:r>
              <a:rPr lang="en-IN" dirty="0" smtClean="0"/>
              <a:t>if someone uses the GPL </a:t>
            </a:r>
            <a:r>
              <a:rPr lang="en-IN" dirty="0"/>
              <a:t>licensed source code and links it with </a:t>
            </a:r>
            <a:r>
              <a:rPr lang="en-IN" dirty="0" smtClean="0"/>
              <a:t>some </a:t>
            </a:r>
            <a:r>
              <a:rPr lang="en-IN" dirty="0"/>
              <a:t>other code (dynamic linking or static linking), the linked software also becomes open source.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Thus </a:t>
            </a:r>
            <a:r>
              <a:rPr lang="en-IN" dirty="0"/>
              <a:t>the only way proprietary software vendors can link with GPL software without causing their own software to become GPL is by </a:t>
            </a:r>
            <a:r>
              <a:rPr lang="en-IN" dirty="0" smtClean="0"/>
              <a:t>buying </a:t>
            </a:r>
            <a:r>
              <a:rPr lang="en-IN" dirty="0"/>
              <a:t>a commercial license </a:t>
            </a:r>
            <a:r>
              <a:rPr lang="en-IN" dirty="0" smtClean="0"/>
              <a:t>from </a:t>
            </a:r>
            <a:r>
              <a:rPr lang="en-IN" dirty="0"/>
              <a:t>the </a:t>
            </a:r>
            <a:r>
              <a:rPr lang="en-IN" dirty="0" smtClean="0"/>
              <a:t>company.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The </a:t>
            </a:r>
            <a:r>
              <a:rPr lang="en-IN" dirty="0"/>
              <a:t>POSS company </a:t>
            </a:r>
            <a:r>
              <a:rPr lang="en-IN" dirty="0" smtClean="0"/>
              <a:t>provides </a:t>
            </a:r>
            <a:r>
              <a:rPr lang="en-IN" dirty="0"/>
              <a:t>the same software to the proprietary software company under a </a:t>
            </a:r>
            <a:r>
              <a:rPr lang="en-IN" dirty="0" smtClean="0"/>
              <a:t>commercial license which saves </a:t>
            </a:r>
            <a:r>
              <a:rPr lang="en-IN" dirty="0"/>
              <a:t>the proprietary </a:t>
            </a:r>
            <a:r>
              <a:rPr lang="en-IN" dirty="0" smtClean="0"/>
              <a:t>software from becoming open source.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85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Dual Licensing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Dual license products are generally sold </a:t>
            </a:r>
            <a:r>
              <a:rPr lang="en-IN" dirty="0" smtClean="0"/>
              <a:t>as: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community version</a:t>
            </a:r>
            <a:r>
              <a:rPr lang="en-IN" dirty="0"/>
              <a:t> </a:t>
            </a:r>
            <a:r>
              <a:rPr lang="en-IN" dirty="0" smtClean="0"/>
              <a:t>– under GPL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enterprise version – under commercial license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Additionally, </a:t>
            </a:r>
            <a:r>
              <a:rPr lang="en-IN" dirty="0"/>
              <a:t>the enterprise version software </a:t>
            </a:r>
            <a:r>
              <a:rPr lang="en-IN" dirty="0" smtClean="0"/>
              <a:t>might also provide enhanced features – for e.g. </a:t>
            </a:r>
            <a:r>
              <a:rPr lang="en-IN" dirty="0"/>
              <a:t>help customers analyse data, or more efficiently deploy the software on </a:t>
            </a:r>
            <a:r>
              <a:rPr lang="en-IN" dirty="0" smtClean="0"/>
              <a:t>a specific platform.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IN" sz="14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The </a:t>
            </a:r>
            <a:r>
              <a:rPr lang="en-IN" dirty="0"/>
              <a:t>commercial versions receive enhanced security features, backups, 24/7 support and more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736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Dual Licensing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A </a:t>
            </a:r>
            <a:r>
              <a:rPr lang="en-IN" dirty="0"/>
              <a:t>popular example of dual licensing model is </a:t>
            </a:r>
            <a:r>
              <a:rPr lang="en-IN" b="1" dirty="0"/>
              <a:t>Oracle's MySQL database </a:t>
            </a:r>
            <a:r>
              <a:rPr lang="en-IN" dirty="0"/>
              <a:t>which is dual-licensed under a commercial proprietary license as also under the GPLv2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sz="5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The </a:t>
            </a:r>
            <a:r>
              <a:rPr lang="en-IN" dirty="0" smtClean="0"/>
              <a:t>following software </a:t>
            </a:r>
            <a:r>
              <a:rPr lang="en-IN" dirty="0"/>
              <a:t>are released under </a:t>
            </a:r>
            <a:r>
              <a:rPr lang="en-IN" dirty="0" smtClean="0"/>
              <a:t>the </a:t>
            </a:r>
            <a:r>
              <a:rPr lang="en-IN" dirty="0"/>
              <a:t>GPL </a:t>
            </a:r>
            <a:r>
              <a:rPr lang="en-IN" dirty="0" smtClean="0"/>
              <a:t>license: 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MySQL </a:t>
            </a:r>
            <a:r>
              <a:rPr lang="en-IN" dirty="0"/>
              <a:t>Classic </a:t>
            </a:r>
            <a:r>
              <a:rPr lang="en-IN" dirty="0" smtClean="0"/>
              <a:t>Edition, and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MySQL </a:t>
            </a:r>
            <a:r>
              <a:rPr lang="en-IN" dirty="0"/>
              <a:t>Community </a:t>
            </a:r>
            <a:r>
              <a:rPr lang="en-IN" dirty="0" smtClean="0"/>
              <a:t>Edition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While, the </a:t>
            </a:r>
            <a:r>
              <a:rPr lang="en-IN" dirty="0"/>
              <a:t>following software are released under a commercial license: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MySQL Enterprise Edition,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MySQL Cluster CGE, and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MySQL Standard </a:t>
            </a:r>
            <a:r>
              <a:rPr lang="en-IN" dirty="0" smtClean="0"/>
              <a:t>Edition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73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Dual Licensing Model – </a:t>
            </a:r>
            <a:r>
              <a:rPr lang="en-IN" dirty="0" smtClean="0"/>
              <a:t>Contributor’s </a:t>
            </a:r>
            <a:r>
              <a:rPr lang="en-IN" dirty="0" smtClean="0"/>
              <a:t>view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a </a:t>
            </a:r>
            <a:r>
              <a:rPr lang="en-IN" dirty="0" smtClean="0"/>
              <a:t>contributor, </a:t>
            </a:r>
            <a:r>
              <a:rPr lang="en-IN" dirty="0"/>
              <a:t>if you are planning to make </a:t>
            </a:r>
            <a:r>
              <a:rPr lang="en-IN" dirty="0" smtClean="0"/>
              <a:t>contributions </a:t>
            </a:r>
            <a:r>
              <a:rPr lang="en-IN" dirty="0"/>
              <a:t>to an </a:t>
            </a:r>
            <a:r>
              <a:rPr lang="en-IN" dirty="0" smtClean="0"/>
              <a:t>OSS </a:t>
            </a:r>
            <a:r>
              <a:rPr lang="en-IN" dirty="0"/>
              <a:t>that has dual </a:t>
            </a:r>
            <a:r>
              <a:rPr lang="en-IN" dirty="0" smtClean="0"/>
              <a:t>license -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you </a:t>
            </a:r>
            <a:r>
              <a:rPr lang="en-IN" dirty="0"/>
              <a:t>will have to </a:t>
            </a:r>
            <a:r>
              <a:rPr lang="en-IN" dirty="0" smtClean="0"/>
              <a:t>transfer the copyright of your work to the POSS company and allow them to </a:t>
            </a:r>
            <a:r>
              <a:rPr lang="en-IN" dirty="0"/>
              <a:t>make money </a:t>
            </a:r>
            <a:r>
              <a:rPr lang="en-IN" dirty="0" smtClean="0"/>
              <a:t>out </a:t>
            </a:r>
            <a:r>
              <a:rPr lang="en-IN" dirty="0"/>
              <a:t>of your contribution by commercially licensing </a:t>
            </a:r>
            <a:r>
              <a:rPr lang="en-IN" dirty="0" smtClean="0"/>
              <a:t>and selling the code developed by you.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In case</a:t>
            </a:r>
            <a:r>
              <a:rPr lang="en-IN" dirty="0"/>
              <a:t>, if the POSS company accepts </a:t>
            </a:r>
            <a:r>
              <a:rPr lang="en-IN" dirty="0" smtClean="0"/>
              <a:t>the same, you will be required to sign a </a:t>
            </a:r>
            <a:r>
              <a:rPr lang="en-IN" dirty="0"/>
              <a:t>legal </a:t>
            </a:r>
            <a:r>
              <a:rPr lang="en-IN" dirty="0" smtClean="0"/>
              <a:t>documents stating the same.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7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Open- Core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IN" dirty="0"/>
              <a:t>Also called Split open source software </a:t>
            </a:r>
            <a:endParaRPr lang="en-IN" dirty="0" smtClean="0"/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IN" dirty="0" smtClean="0"/>
              <a:t>In </a:t>
            </a:r>
            <a:r>
              <a:rPr lang="en-IN" dirty="0"/>
              <a:t>this model, </a:t>
            </a:r>
            <a:r>
              <a:rPr lang="en-IN" dirty="0" smtClean="0"/>
              <a:t>a </a:t>
            </a:r>
            <a:r>
              <a:rPr lang="en-IN" dirty="0"/>
              <a:t>core portion of the </a:t>
            </a:r>
            <a:r>
              <a:rPr lang="en-IN" dirty="0" smtClean="0"/>
              <a:t>software, which provides </a:t>
            </a:r>
            <a:r>
              <a:rPr lang="en-IN" dirty="0"/>
              <a:t>the basic </a:t>
            </a:r>
            <a:r>
              <a:rPr lang="en-IN" dirty="0" smtClean="0"/>
              <a:t>functionality - is </a:t>
            </a:r>
            <a:r>
              <a:rPr lang="en-IN" dirty="0"/>
              <a:t>made available as open </a:t>
            </a:r>
            <a:r>
              <a:rPr lang="en-IN" dirty="0" smtClean="0"/>
              <a:t>source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IN" dirty="0" smtClean="0"/>
              <a:t>The </a:t>
            </a:r>
            <a:r>
              <a:rPr lang="en-IN" dirty="0"/>
              <a:t>outer or the other portions or extensions are designed to provide extended or additional functionality and are built over the core. 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IN" dirty="0" smtClean="0"/>
              <a:t>The </a:t>
            </a:r>
            <a:r>
              <a:rPr lang="en-IN" dirty="0"/>
              <a:t>extended portion is licensed under commercial license and sold as </a:t>
            </a:r>
            <a:r>
              <a:rPr lang="en-IN" dirty="0" smtClean="0"/>
              <a:t>a proprietary </a:t>
            </a:r>
            <a:r>
              <a:rPr lang="en-IN" dirty="0"/>
              <a:t>software.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r>
              <a:rPr lang="en-IN" dirty="0" smtClean="0"/>
              <a:t>Apache </a:t>
            </a:r>
            <a:r>
              <a:rPr lang="en-IN" dirty="0"/>
              <a:t>or Mozilla open source licenses are the most commonly used licenses in this business </a:t>
            </a:r>
            <a:r>
              <a:rPr lang="en-IN" dirty="0" smtClean="0"/>
              <a:t>model, since </a:t>
            </a:r>
            <a:r>
              <a:rPr lang="en-IN" dirty="0"/>
              <a:t>they allow this kind of intermixing where some parts can be open source and other parts proprietary.</a:t>
            </a:r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lang="en-IN" sz="1100" dirty="0"/>
          </a:p>
          <a:p>
            <a:pPr>
              <a:lnSpc>
                <a:spcPct val="17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4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3521</TotalTime>
  <Words>784</Words>
  <Application>Microsoft Office PowerPoint</Application>
  <PresentationFormat>Widescreen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Office Theme</vt:lpstr>
      <vt:lpstr>Open Source Business Model –  Dual licensing and Open Core Model</vt:lpstr>
      <vt:lpstr>Open Source Business Model</vt:lpstr>
      <vt:lpstr>Open Source Business Model</vt:lpstr>
      <vt:lpstr>Dual Licensing Model</vt:lpstr>
      <vt:lpstr>Dual Licensing Model</vt:lpstr>
      <vt:lpstr>Dual Licensing Model</vt:lpstr>
      <vt:lpstr>Dual Licensing Model</vt:lpstr>
      <vt:lpstr>Dual Licensing Model – Contributor’s view</vt:lpstr>
      <vt:lpstr>Open- Core model</vt:lpstr>
      <vt:lpstr>Open- Core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320</cp:revision>
  <dcterms:created xsi:type="dcterms:W3CDTF">2018-10-16T06:13:57Z</dcterms:created>
  <dcterms:modified xsi:type="dcterms:W3CDTF">2021-08-04T10:23:46Z</dcterms:modified>
</cp:coreProperties>
</file>